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</p:sldMasterIdLst>
  <p:notesMasterIdLst>
    <p:notesMasterId r:id="rId25"/>
  </p:notesMasterIdLst>
  <p:sldIdLst>
    <p:sldId id="256" r:id="rId2"/>
    <p:sldId id="378" r:id="rId3"/>
    <p:sldId id="379" r:id="rId4"/>
    <p:sldId id="380" r:id="rId5"/>
    <p:sldId id="381" r:id="rId6"/>
    <p:sldId id="383" r:id="rId7"/>
    <p:sldId id="384" r:id="rId8"/>
    <p:sldId id="385" r:id="rId9"/>
    <p:sldId id="432" r:id="rId10"/>
    <p:sldId id="430" r:id="rId11"/>
    <p:sldId id="431" r:id="rId12"/>
    <p:sldId id="434" r:id="rId13"/>
    <p:sldId id="435" r:id="rId14"/>
    <p:sldId id="420" r:id="rId15"/>
    <p:sldId id="436" r:id="rId16"/>
    <p:sldId id="438" r:id="rId17"/>
    <p:sldId id="423" r:id="rId18"/>
    <p:sldId id="426" r:id="rId19"/>
    <p:sldId id="439" r:id="rId20"/>
    <p:sldId id="440" r:id="rId21"/>
    <p:sldId id="441" r:id="rId22"/>
    <p:sldId id="429" r:id="rId23"/>
    <p:sldId id="43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A4"/>
    <a:srgbClr val="870C1C"/>
    <a:srgbClr val="0080FF"/>
    <a:srgbClr val="FF0000"/>
    <a:srgbClr val="CCF4D6"/>
    <a:srgbClr val="F0CECD"/>
    <a:srgbClr val="B2ECE7"/>
    <a:srgbClr val="FA828D"/>
    <a:srgbClr val="700503"/>
    <a:srgbClr val="102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26"/>
    <p:restoredTop sz="81947" autoAdjust="0"/>
  </p:normalViewPr>
  <p:slideViewPr>
    <p:cSldViewPr snapToGrid="0" snapToObjects="1">
      <p:cViewPr varScale="1">
        <p:scale>
          <a:sx n="77" d="100"/>
          <a:sy n="77" d="100"/>
        </p:scale>
        <p:origin x="14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5BEB-624C-7944-B04F-47802A4A37F3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508D1-CDDD-6445-AC0B-42415DA4A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4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point will be it depends on the question.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www.ncbi.nlm.nih.gov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/articles/PMC2566243/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0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2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80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5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5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4AB1-161F-F442-B519-20982E782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07A98-BEFB-F045-BD05-CC78F4173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40A1B-5D45-104A-B2F7-220E1EDC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9FE2B-6658-D843-A48B-FF274741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FE47F-D1A1-7D45-826F-4891BCD1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8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AA15-1D5A-564E-9A5B-580AB7C4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17CA4-04F9-7C4F-97A1-E7C4E5439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2E752-FC1D-504A-9EF9-13BB1AE9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E249-A69D-7C49-B888-C3064386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8D370-1E7C-544C-9009-02FF7201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7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4E427-57E3-E042-B92B-9B2EC3999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916B3-291C-9A41-BCA1-4DBC5EBCC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2B11D-B316-C542-95FE-9A16F1FA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C74A5-F634-6348-847D-CFB1A855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02DAE-C131-D543-A004-5EDCF743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6067-7A99-D84A-A24B-3F1C3659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B809-5B30-0647-A2E1-899CF0D5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E2FCA-0215-6B41-8E15-0DF284B1E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A4625-8383-E64C-8CC7-42299794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931CE-B2BB-EB45-9B85-2FA223D89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27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FFB0-76A9-EE4B-B193-5E634760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3CF8E-8936-8C4B-89D5-00526645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820CF-2A5B-9241-B0EE-D4098EEC9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8B5C4-ED49-B44A-A2B7-83926F7A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3CA49-7CC8-E841-A544-CA2BF451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6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3A62-8F22-D84F-B43B-062C86AA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2344-B423-6143-ADA0-D834F6CDF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59556-1D79-5E4C-A6A3-A3286B7A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CBACC-7CA6-F444-A0D7-6D0C7327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A9AFC-D48C-BC4C-B6A8-83C9B002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1DA4F-924D-A64B-B031-E68C3606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7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5C4E-71D5-D247-9644-05BC6DD6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42E33-6279-F249-A597-782B3036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896D8-4814-BA45-9C2D-A35B5DD0F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CA829-4433-AA47-A088-FF1471C89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A7E5C-F97A-DB49-955D-9E3659D006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EDB99-381C-964E-A6B7-A35FAAF0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DCA3-D30A-B645-809B-C570EEE35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13C0E6-0A17-4E4F-A3B4-414ABD5E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5956-ECD7-8D44-BCEE-D798B7F0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BECF4-C39B-8B45-A410-5B4EE2C3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3C415-A1D0-2647-8026-B1D65D87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E243C-1E84-0B45-AF02-4BA2F0AF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2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A4616-4A38-5144-94B4-92580107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53511-E071-1F4A-86FA-3E107D43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A0781-DD0B-9146-92E3-9CAFBDC4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8FE2-8846-CF43-A216-1F16A1CF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799E-1619-864A-9455-472FB9CE0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6A2AC-41A4-9F4C-ADB3-B99EBC1D2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1D92F-0F1A-7247-96C2-DF88CB3DA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3AFC1-880F-1E4D-82C2-9C9492CF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66A13-7B77-F247-80F4-4895E479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3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D725-39E1-AA4D-AA67-6A09C40F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3A73D7-A356-684F-82B4-8D183A68E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B1656-711E-DC4F-B98B-FA07E269E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A773C-BFC5-F046-AB2A-9EC540D44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A000A-4927-8B46-8BB7-A0B02D6A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2D8AA-CE5E-B44C-9EAF-27001422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8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82B4A7-B296-6642-8EFF-4171D51A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F1C6C-BCED-FD45-B900-F27B1EA61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C90FD-41B9-9D4C-A35B-40597211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4C86A-FCC4-8247-A7C0-BE0B89853347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D8178-8A5E-5A44-AAA6-58359A820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7F76B-7775-5E4C-9475-5DA973330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6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d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df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d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df"/><Relationship Id="rId4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1B1B-6CB2-1A4C-8856-7614162EC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-23698"/>
            <a:ext cx="7635240" cy="12987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Model Fitting and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C0104-CCF0-E140-9CEB-BB4740C26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94433"/>
            <a:ext cx="7406640" cy="149657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Helvetica" pitchFamily="2" charset="0"/>
              </a:rPr>
              <a:t>Cara Brook</a:t>
            </a:r>
          </a:p>
          <a:p>
            <a:r>
              <a:rPr lang="en-US" sz="1600" dirty="0">
                <a:latin typeface="Helvetica" pitchFamily="2" charset="0"/>
              </a:rPr>
              <a:t>University of California, Berkeley</a:t>
            </a:r>
          </a:p>
          <a:p>
            <a:r>
              <a:rPr lang="en-US" sz="1600" dirty="0">
                <a:latin typeface="Helvetica" pitchFamily="2" charset="0"/>
              </a:rPr>
              <a:t>E2M2 2020</a:t>
            </a:r>
          </a:p>
          <a:p>
            <a:r>
              <a:rPr lang="en-US" sz="1600" dirty="0" err="1">
                <a:latin typeface="Helvetica" pitchFamily="2" charset="0"/>
              </a:rPr>
              <a:t>Ranomafana</a:t>
            </a:r>
            <a:r>
              <a:rPr lang="en-US" sz="1600" dirty="0">
                <a:latin typeface="Helvetica" pitchFamily="2" charset="0"/>
              </a:rPr>
              <a:t>, Madagascar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02E75-28C7-5541-B340-4894350BB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530" y="1463042"/>
            <a:ext cx="3103652" cy="38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6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5A6EE92-84DA-C944-8BD8-49804273DFC3}"/>
              </a:ext>
            </a:extLst>
          </p:cNvPr>
          <p:cNvSpPr txBox="1">
            <a:spLocks/>
          </p:cNvSpPr>
          <p:nvPr/>
        </p:nvSpPr>
        <p:spPr>
          <a:xfrm>
            <a:off x="628650" y="517526"/>
            <a:ext cx="8039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We first collected samples from rats in two sites Madagascar. </a:t>
            </a:r>
            <a:endParaRPr lang="en-US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522468-B8D7-7640-9D3F-D57733179386}"/>
              </a:ext>
            </a:extLst>
          </p:cNvPr>
          <p:cNvGrpSpPr/>
          <p:nvPr/>
        </p:nvGrpSpPr>
        <p:grpSpPr>
          <a:xfrm>
            <a:off x="0" y="1959620"/>
            <a:ext cx="9144000" cy="4380854"/>
            <a:chOff x="0" y="1959620"/>
            <a:chExt cx="9144000" cy="43808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2F80F6-EEB6-1F4B-A927-A0116CBD7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59620"/>
              <a:ext cx="9144000" cy="438085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DC2FFA-EF78-DC41-821F-E3BE767E0D33}"/>
                </a:ext>
              </a:extLst>
            </p:cNvPr>
            <p:cNvSpPr/>
            <p:nvPr/>
          </p:nvSpPr>
          <p:spPr>
            <a:xfrm>
              <a:off x="628650" y="2044931"/>
              <a:ext cx="518506" cy="498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385381F-60E7-7B43-B726-55BAC1A34DA3}"/>
                </a:ext>
              </a:extLst>
            </p:cNvPr>
            <p:cNvSpPr/>
            <p:nvPr/>
          </p:nvSpPr>
          <p:spPr>
            <a:xfrm>
              <a:off x="2842608" y="2009495"/>
              <a:ext cx="518506" cy="498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209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C802-845B-8149-81BE-9CCC1285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2700" dirty="0"/>
              <a:t>Statistically, we demonstrated an association between genotypes of </a:t>
            </a:r>
            <a:r>
              <a:rPr lang="en-US" sz="2700" i="1" dirty="0"/>
              <a:t>Bartonella </a:t>
            </a:r>
            <a:r>
              <a:rPr lang="en-US" sz="2700" dirty="0"/>
              <a:t>spp. found in rats and their ectoparasites.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397A1-A05E-044D-A17C-65149A5C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4" y="963326"/>
            <a:ext cx="7896491" cy="553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C802-845B-8149-81BE-9CCC12856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Statistically, we demonstrated an association between genotypes of </a:t>
            </a:r>
            <a:r>
              <a:rPr lang="en-US" i="1" dirty="0"/>
              <a:t>Bartonella </a:t>
            </a:r>
            <a:r>
              <a:rPr lang="en-US" dirty="0"/>
              <a:t>spp. found in rats and their ectoparasites.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397A1-A05E-044D-A17C-65149A5C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07" y="1595093"/>
            <a:ext cx="7102186" cy="49802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86710C-0535-DF4E-9A78-7D85B9009744}"/>
              </a:ext>
            </a:extLst>
          </p:cNvPr>
          <p:cNvSpPr txBox="1">
            <a:spLocks/>
          </p:cNvSpPr>
          <p:nvPr/>
        </p:nvSpPr>
        <p:spPr>
          <a:xfrm>
            <a:off x="512272" y="3752862"/>
            <a:ext cx="36607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Does this demonstrate which ectoparasite acts as a vector of which </a:t>
            </a:r>
            <a:r>
              <a:rPr lang="en-US" sz="2400" i="1" dirty="0">
                <a:solidFill>
                  <a:srgbClr val="FF0000"/>
                </a:solidFill>
              </a:rPr>
              <a:t>Bartonella </a:t>
            </a:r>
            <a:r>
              <a:rPr lang="en-US" sz="2400" dirty="0">
                <a:solidFill>
                  <a:srgbClr val="FF0000"/>
                </a:solidFill>
              </a:rPr>
              <a:t>spp. strain?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6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399BCD-05CB-C445-A680-FDEEE070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548" y="365126"/>
            <a:ext cx="606829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Then, we asked: </a:t>
            </a:r>
            <a:br>
              <a:rPr lang="en-US" dirty="0"/>
            </a:br>
            <a:r>
              <a:rPr lang="en-US" i="1" dirty="0"/>
              <a:t>How does the rate of becoming infected vary with age?</a:t>
            </a:r>
          </a:p>
        </p:txBody>
      </p:sp>
    </p:spTree>
    <p:extLst>
      <p:ext uri="{BB962C8B-B14F-4D97-AF65-F5344CB8AC3E}">
        <p14:creationId xmlns:p14="http://schemas.microsoft.com/office/powerpoint/2010/main" val="103088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07571" y="343289"/>
            <a:ext cx="8528858" cy="1143000"/>
          </a:xfrm>
        </p:spPr>
        <p:txBody>
          <a:bodyPr>
            <a:noAutofit/>
          </a:bodyPr>
          <a:lstStyle/>
          <a:p>
            <a:r>
              <a:rPr lang="en-US" sz="3100" dirty="0"/>
              <a:t>Age-prevalence data allows for powerful inference into the dynamics of pathogen transmission.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07612" y="2445135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23287" y="2469123"/>
            <a:ext cx="1051091" cy="11298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83771" y="2235950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β</a:t>
            </a:r>
            <a:r>
              <a:rPr lang="en-US" sz="2400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01614" y="3010643"/>
            <a:ext cx="9563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2002450" y="3740640"/>
            <a:ext cx="5584998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for a persistent, non-immunizing infection</a:t>
            </a:r>
          </a:p>
        </p:txBody>
      </p:sp>
    </p:spTree>
    <p:extLst>
      <p:ext uri="{BB962C8B-B14F-4D97-AF65-F5344CB8AC3E}">
        <p14:creationId xmlns:p14="http://schemas.microsoft.com/office/powerpoint/2010/main" val="146478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07571" y="343289"/>
            <a:ext cx="8528858" cy="1143000"/>
          </a:xfrm>
        </p:spPr>
        <p:txBody>
          <a:bodyPr>
            <a:noAutofit/>
          </a:bodyPr>
          <a:lstStyle/>
          <a:p>
            <a:r>
              <a:rPr lang="en-US" sz="3100" dirty="0"/>
              <a:t>Age-prevalence data allows for powerful inference into the dynamics of pathogen transmission.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07612" y="2445135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23287" y="2469123"/>
            <a:ext cx="1051091" cy="11298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01614" y="3010643"/>
            <a:ext cx="9563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B4D4684-856D-CB41-8E4C-39FCA851541B}"/>
              </a:ext>
            </a:extLst>
          </p:cNvPr>
          <p:cNvSpPr txBox="1">
            <a:spLocks/>
          </p:cNvSpPr>
          <p:nvPr/>
        </p:nvSpPr>
        <p:spPr>
          <a:xfrm>
            <a:off x="1506367" y="4576196"/>
            <a:ext cx="6430453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where </a:t>
            </a:r>
            <a:r>
              <a:rPr lang="el-GR" sz="2000" dirty="0">
                <a:latin typeface="Cambria Math"/>
                <a:cs typeface="Cambria Math"/>
              </a:rPr>
              <a:t>λ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dirty="0"/>
              <a:t>the force of infection, is the per capita rate at which susceptible hosts become infected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104A5-1037-CC4E-AD62-945010F06666}"/>
              </a:ext>
            </a:extLst>
          </p:cNvPr>
          <p:cNvSpPr/>
          <p:nvPr/>
        </p:nvSpPr>
        <p:spPr>
          <a:xfrm>
            <a:off x="3915127" y="2116122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31818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07571" y="343289"/>
            <a:ext cx="8528858" cy="1143000"/>
          </a:xfrm>
        </p:spPr>
        <p:txBody>
          <a:bodyPr>
            <a:noAutofit/>
          </a:bodyPr>
          <a:lstStyle/>
          <a:p>
            <a:r>
              <a:rPr lang="en-US" sz="3100" dirty="0"/>
              <a:t>Age-prevalence data allows for powerful inference into the dynamics of pathogen transmission.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07612" y="2445135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 Math"/>
                <a:cs typeface="Cambria Math"/>
              </a:rPr>
              <a:t>1-I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23287" y="2469123"/>
            <a:ext cx="1051091" cy="11298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01614" y="3010643"/>
            <a:ext cx="9563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B4D4684-856D-CB41-8E4C-39FCA851541B}"/>
              </a:ext>
            </a:extLst>
          </p:cNvPr>
          <p:cNvSpPr txBox="1">
            <a:spLocks/>
          </p:cNvSpPr>
          <p:nvPr/>
        </p:nvSpPr>
        <p:spPr>
          <a:xfrm>
            <a:off x="1506367" y="4576196"/>
            <a:ext cx="6430453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where </a:t>
            </a:r>
            <a:r>
              <a:rPr lang="el-GR" sz="2000" dirty="0">
                <a:latin typeface="Cambria Math"/>
                <a:cs typeface="Cambria Math"/>
              </a:rPr>
              <a:t>λ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dirty="0"/>
              <a:t>the force of infection, is the per capita rate at which susceptible hosts become infected</a:t>
            </a:r>
            <a:endParaRPr lang="en-US" sz="2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E36050-BC1C-2944-84A9-E7768D465EC6}"/>
              </a:ext>
            </a:extLst>
          </p:cNvPr>
          <p:cNvSpPr txBox="1">
            <a:spLocks/>
          </p:cNvSpPr>
          <p:nvPr/>
        </p:nvSpPr>
        <p:spPr>
          <a:xfrm>
            <a:off x="42236" y="2411981"/>
            <a:ext cx="2500041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>
                <a:solidFill>
                  <a:srgbClr val="FF0000"/>
                </a:solidFill>
              </a:rPr>
              <a:t>with a persistent infection, we can assume that, if not infected, you must be susceptible….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104A5-1037-CC4E-AD62-945010F06666}"/>
              </a:ext>
            </a:extLst>
          </p:cNvPr>
          <p:cNvSpPr/>
          <p:nvPr/>
        </p:nvSpPr>
        <p:spPr>
          <a:xfrm>
            <a:off x="3915127" y="2116122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34531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838968" y="2325307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1-I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54643" y="2349295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32970" y="2890815"/>
            <a:ext cx="9563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915127" y="2116122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06367" y="4576196"/>
            <a:ext cx="6430453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and </a:t>
            </a:r>
            <a:r>
              <a:rPr lang="el-GR" sz="2000" dirty="0">
                <a:latin typeface="Cambria Math"/>
                <a:cs typeface="Cambria Math"/>
              </a:rPr>
              <a:t>σ</a:t>
            </a:r>
            <a:r>
              <a:rPr lang="en-US" sz="1800" dirty="0">
                <a:latin typeface="Cambria Math"/>
                <a:cs typeface="Cambria Math"/>
              </a:rPr>
              <a:t> </a:t>
            </a:r>
            <a:r>
              <a:rPr lang="en-US" sz="2000" dirty="0">
                <a:latin typeface="Cambria Math"/>
                <a:cs typeface="Cambria Math"/>
              </a:rPr>
              <a:t> </a:t>
            </a:r>
            <a:r>
              <a:rPr lang="en-US" sz="2000" dirty="0"/>
              <a:t>is the rate of recovery from infection</a:t>
            </a:r>
            <a:endParaRPr lang="en-US" sz="2200" dirty="0"/>
          </a:p>
        </p:txBody>
      </p:sp>
      <p:sp>
        <p:nvSpPr>
          <p:cNvPr id="2" name="U-Turn Arrow 1"/>
          <p:cNvSpPr/>
          <p:nvPr/>
        </p:nvSpPr>
        <p:spPr>
          <a:xfrm rot="10800000">
            <a:off x="3355021" y="3472004"/>
            <a:ext cx="2555460" cy="714534"/>
          </a:xfrm>
          <a:prstGeom prst="uturnArrow">
            <a:avLst>
              <a:gd name="adj1" fmla="val 4388"/>
              <a:gd name="adj2" fmla="val 25000"/>
              <a:gd name="adj3" fmla="val 22806"/>
              <a:gd name="adj4" fmla="val 5000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2103" y="3314014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D14AD-FB43-F446-9F74-3EEEF614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1" y="343289"/>
            <a:ext cx="8528858" cy="1143000"/>
          </a:xfrm>
        </p:spPr>
        <p:txBody>
          <a:bodyPr>
            <a:noAutofit/>
          </a:bodyPr>
          <a:lstStyle/>
          <a:p>
            <a:r>
              <a:rPr lang="en-US" sz="3100" dirty="0"/>
              <a:t>Age-prevalence data allows for powerful inference into the dynamics of pathogen transmission.</a:t>
            </a:r>
          </a:p>
        </p:txBody>
      </p:sp>
    </p:spTree>
    <p:extLst>
      <p:ext uri="{BB962C8B-B14F-4D97-AF65-F5344CB8AC3E}">
        <p14:creationId xmlns:p14="http://schemas.microsoft.com/office/powerpoint/2010/main" val="3589878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287684" y="2136121"/>
          <a:ext cx="3816598" cy="109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3" imgW="1371600" imgH="393700" progId="Equation.3">
                  <p:embed/>
                </p:oleObj>
              </mc:Choice>
              <mc:Fallback>
                <p:oleObj name="Equation" r:id="rId3" imgW="1371600" imgH="3937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87684" y="2136121"/>
                        <a:ext cx="3816598" cy="109550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989809" y="3958392"/>
          <a:ext cx="4716389" cy="100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5" imgW="1854200" imgH="393700" progId="Equation.3">
                  <p:embed/>
                </p:oleObj>
              </mc:Choice>
              <mc:Fallback>
                <p:oleObj name="Equation" r:id="rId5" imgW="1854200" imgH="3937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9809" y="3958392"/>
                        <a:ext cx="4716389" cy="10014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-250843" y="160677"/>
            <a:ext cx="950458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Age-prevalence data allows for powerful inference into</a:t>
            </a:r>
            <a:br>
              <a:rPr lang="en-US" sz="3000" dirty="0"/>
            </a:br>
            <a:r>
              <a:rPr lang="en-US" sz="3000" dirty="0"/>
              <a:t> the dynamics of pathogen transmission.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3678" y="2092134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ambria Math"/>
                <a:cs typeface="Cambria Math"/>
              </a:rPr>
              <a:t>1-I(a)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68383" y="2117021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I(a)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32345" y="2657642"/>
            <a:ext cx="719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20434" y="1882949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2400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8000" y="3903044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ambria Math"/>
                <a:cs typeface="Cambria Math"/>
              </a:rPr>
              <a:t>1-I(a)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07911" y="3927032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I(a)</a:t>
            </a:r>
          </a:p>
        </p:txBody>
      </p:sp>
      <p:sp>
        <p:nvSpPr>
          <p:cNvPr id="20" name="U-Turn Arrow 19"/>
          <p:cNvSpPr/>
          <p:nvPr/>
        </p:nvSpPr>
        <p:spPr>
          <a:xfrm rot="10800000">
            <a:off x="1004053" y="5049741"/>
            <a:ext cx="2126598" cy="714534"/>
          </a:xfrm>
          <a:prstGeom prst="uturnArrow">
            <a:avLst>
              <a:gd name="adj1" fmla="val 4388"/>
              <a:gd name="adj2" fmla="val 25000"/>
              <a:gd name="adj3" fmla="val 22806"/>
              <a:gd name="adj4" fmla="val 5000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77575" y="4907431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31154" y="4519628"/>
            <a:ext cx="719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19243" y="3744935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2400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517571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287684" y="2136121"/>
          <a:ext cx="3816598" cy="109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3" imgW="1371600" imgH="393700" progId="Equation.3">
                  <p:embed/>
                </p:oleObj>
              </mc:Choice>
              <mc:Fallback>
                <p:oleObj name="Equation" r:id="rId3" imgW="1371600" imgH="3937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87684" y="2136121"/>
                        <a:ext cx="3816598" cy="109550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989809" y="3958392"/>
          <a:ext cx="4716389" cy="100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5" imgW="1854200" imgH="393700" progId="Equation.3">
                  <p:embed/>
                </p:oleObj>
              </mc:Choice>
              <mc:Fallback>
                <p:oleObj name="Equation" r:id="rId5" imgW="1854200" imgH="3937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9809" y="3958392"/>
                        <a:ext cx="4716389" cy="10014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-250843" y="160677"/>
            <a:ext cx="950458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Age-prevalence data allows for powerful inference into</a:t>
            </a:r>
            <a:br>
              <a:rPr lang="en-US" sz="3000" dirty="0"/>
            </a:br>
            <a:r>
              <a:rPr lang="en-US" sz="3000" dirty="0"/>
              <a:t> the dynamics of pathogen transmission.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3678" y="2092134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Cambria Math"/>
                <a:cs typeface="Cambria Math"/>
              </a:rPr>
              <a:t>1-</a:t>
            </a:r>
            <a:r>
              <a:rPr lang="en-US" sz="2500" b="1" dirty="0">
                <a:solidFill>
                  <a:srgbClr val="FF0000"/>
                </a:solidFill>
                <a:latin typeface="Cambria Math"/>
                <a:cs typeface="Cambria Math"/>
              </a:rPr>
              <a:t>P</a:t>
            </a:r>
            <a:r>
              <a:rPr lang="en-US" sz="2500" b="1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68383" y="2117021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 Math"/>
                <a:cs typeface="Cambria Math"/>
              </a:rPr>
              <a:t>P</a:t>
            </a:r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32345" y="2657642"/>
            <a:ext cx="719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20434" y="1882949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2400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8000" y="3903044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Cambria Math"/>
                <a:cs typeface="Cambria Math"/>
              </a:rPr>
              <a:t>1-</a:t>
            </a:r>
            <a:r>
              <a:rPr lang="en-US" sz="2500" b="1" dirty="0">
                <a:solidFill>
                  <a:srgbClr val="FF0000"/>
                </a:solidFill>
                <a:latin typeface="Cambria Math"/>
                <a:cs typeface="Cambria Math"/>
              </a:rPr>
              <a:t>P</a:t>
            </a:r>
            <a:r>
              <a:rPr lang="en-US" sz="2500" b="1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07911" y="3927032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 Math"/>
                <a:cs typeface="Cambria Math"/>
              </a:rPr>
              <a:t>P</a:t>
            </a:r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(a) </a:t>
            </a:r>
          </a:p>
        </p:txBody>
      </p:sp>
      <p:sp>
        <p:nvSpPr>
          <p:cNvPr id="20" name="U-Turn Arrow 19"/>
          <p:cNvSpPr/>
          <p:nvPr/>
        </p:nvSpPr>
        <p:spPr>
          <a:xfrm rot="10800000">
            <a:off x="1004053" y="5049741"/>
            <a:ext cx="2126598" cy="714534"/>
          </a:xfrm>
          <a:prstGeom prst="uturnArrow">
            <a:avLst>
              <a:gd name="adj1" fmla="val 4388"/>
              <a:gd name="adj2" fmla="val 25000"/>
              <a:gd name="adj3" fmla="val 22806"/>
              <a:gd name="adj4" fmla="val 5000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77575" y="4907431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31154" y="4519628"/>
            <a:ext cx="719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19243" y="3744935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2400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C2DD496-8F24-1A4B-A5DC-7BC2F241C10D}"/>
              </a:ext>
            </a:extLst>
          </p:cNvPr>
          <p:cNvSpPr txBox="1">
            <a:spLocks/>
          </p:cNvSpPr>
          <p:nvPr/>
        </p:nvSpPr>
        <p:spPr>
          <a:xfrm>
            <a:off x="3559002" y="5253258"/>
            <a:ext cx="5584998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similar techniques can also be applied to age-</a:t>
            </a:r>
            <a:r>
              <a:rPr lang="en-US" sz="2000" dirty="0" err="1">
                <a:solidFill>
                  <a:srgbClr val="FF0000"/>
                </a:solidFill>
              </a:rPr>
              <a:t>seroprevalence</a:t>
            </a:r>
            <a:r>
              <a:rPr lang="en-US" sz="2000" dirty="0">
                <a:solidFill>
                  <a:srgbClr val="FF0000"/>
                </a:solidFill>
              </a:rPr>
              <a:t> data for immunizing infections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B434F-83A8-4044-8BD1-207E06B4A079}"/>
              </a:ext>
            </a:extLst>
          </p:cNvPr>
          <p:cNvSpPr/>
          <p:nvPr/>
        </p:nvSpPr>
        <p:spPr>
          <a:xfrm>
            <a:off x="4272747" y="3941767"/>
            <a:ext cx="897769" cy="478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FF0000"/>
                </a:solidFill>
                <a:latin typeface="Cambria Math"/>
                <a:cs typeface="Cambria Math"/>
              </a:rPr>
              <a:t>P(a)</a:t>
            </a:r>
            <a:endParaRPr lang="en-US" sz="2800" b="1" i="1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A57206-2BE2-4B44-993F-2BA44F189591}"/>
              </a:ext>
            </a:extLst>
          </p:cNvPr>
          <p:cNvSpPr/>
          <p:nvPr/>
        </p:nvSpPr>
        <p:spPr>
          <a:xfrm>
            <a:off x="4610612" y="2169444"/>
            <a:ext cx="897769" cy="478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FF0000"/>
                </a:solidFill>
                <a:latin typeface="Cambria Math"/>
                <a:cs typeface="Cambria Math"/>
              </a:rPr>
              <a:t>P(a)</a:t>
            </a:r>
            <a:endParaRPr lang="en-US" sz="2800" b="1" i="1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ACB7F3-B4DB-5F43-A305-4CF40EB0FCB4}"/>
                  </a:ext>
                </a:extLst>
              </p:cNvPr>
              <p:cNvSpPr/>
              <p:nvPr/>
            </p:nvSpPr>
            <p:spPr>
              <a:xfrm>
                <a:off x="6000636" y="4227167"/>
                <a:ext cx="3136369" cy="478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500" dirty="0">
                    <a:solidFill>
                      <a:schemeClr val="tx1"/>
                    </a:solidFill>
                    <a:latin typeface="Cambria Math"/>
                    <a:cs typeface="Cambria Math"/>
                  </a:rPr>
                  <a:t>(1 - </a:t>
                </a:r>
                <a:r>
                  <a:rPr lang="en-US" sz="2500" b="1" dirty="0">
                    <a:solidFill>
                      <a:srgbClr val="FF0000"/>
                    </a:solidFill>
                    <a:latin typeface="Cambria Math"/>
                    <a:cs typeface="Cambria Math"/>
                  </a:rPr>
                  <a:t>P(a)</a:t>
                </a:r>
                <a:r>
                  <a:rPr lang="en-US" sz="2500" dirty="0">
                    <a:solidFill>
                      <a:schemeClr val="tx1"/>
                    </a:solidFill>
                    <a:latin typeface="Cambria Math"/>
                    <a:cs typeface="Cambria Math"/>
                  </a:rPr>
                  <a:t>) -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/>
                      </a:rPr>
                      <m:t>𝜎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/>
                    <a:cs typeface="Cambria Math"/>
                  </a:rPr>
                  <a:t>(a)</a:t>
                </a:r>
                <a:r>
                  <a:rPr lang="en-US" sz="2500" b="1" dirty="0">
                    <a:solidFill>
                      <a:srgbClr val="FF0000"/>
                    </a:solidFill>
                    <a:latin typeface="Cambria Math"/>
                    <a:cs typeface="Cambria Math"/>
                  </a:rPr>
                  <a:t>P(a)</a:t>
                </a:r>
                <a:r>
                  <a:rPr lang="en-US" sz="2500" dirty="0">
                    <a:solidFill>
                      <a:schemeClr val="tx1"/>
                    </a:solidFill>
                    <a:latin typeface="Cambria Math"/>
                    <a:cs typeface="Cambria Math"/>
                  </a:rPr>
                  <a:t>)</a:t>
                </a: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ACB7F3-B4DB-5F43-A305-4CF40EB0F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636" y="4227167"/>
                <a:ext cx="3136369" cy="478111"/>
              </a:xfrm>
              <a:prstGeom prst="rect">
                <a:avLst/>
              </a:prstGeom>
              <a:blipFill>
                <a:blip r:embed="rId7"/>
                <a:stretch>
                  <a:fillRect l="-1613" t="-10526" r="-2016" b="-31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FFDA888-C98A-FF49-97C3-5F04CF9A23DE}"/>
              </a:ext>
            </a:extLst>
          </p:cNvPr>
          <p:cNvSpPr/>
          <p:nvPr/>
        </p:nvSpPr>
        <p:spPr>
          <a:xfrm>
            <a:off x="6491611" y="2310938"/>
            <a:ext cx="1645921" cy="722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  <a:latin typeface="Cambria Math"/>
                <a:cs typeface="Cambria Math"/>
              </a:rPr>
              <a:t>(1 - </a:t>
            </a:r>
            <a:r>
              <a:rPr lang="en-US" sz="2700" b="1" dirty="0">
                <a:solidFill>
                  <a:srgbClr val="FF0000"/>
                </a:solidFill>
                <a:latin typeface="Cambria Math"/>
                <a:cs typeface="Cambria Math"/>
              </a:rPr>
              <a:t>P(a)</a:t>
            </a:r>
            <a:r>
              <a:rPr lang="en-US" sz="2700" dirty="0">
                <a:solidFill>
                  <a:schemeClr val="tx1"/>
                </a:solidFill>
                <a:latin typeface="Cambria Math"/>
                <a:cs typeface="Cambria Math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4697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D55D25-CF03-DB47-8BB9-BFC979C7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3" y="1536699"/>
            <a:ext cx="7871514" cy="45814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3B3F6E-A81C-C841-98D3-B6A5F2172054}"/>
              </a:ext>
            </a:extLst>
          </p:cNvPr>
          <p:cNvSpPr/>
          <p:nvPr/>
        </p:nvSpPr>
        <p:spPr>
          <a:xfrm>
            <a:off x="2520001" y="401381"/>
            <a:ext cx="410400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400" dirty="0">
                <a:solidFill>
                  <a:srgbClr val="FF3A37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Which model is best?</a:t>
            </a:r>
          </a:p>
        </p:txBody>
      </p:sp>
    </p:spTree>
    <p:extLst>
      <p:ext uri="{BB962C8B-B14F-4D97-AF65-F5344CB8AC3E}">
        <p14:creationId xmlns:p14="http://schemas.microsoft.com/office/powerpoint/2010/main" val="2153540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C637-BC24-CF46-97B4-99F1F364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44" y="2476559"/>
            <a:ext cx="6151418" cy="1325563"/>
          </a:xfrm>
        </p:spPr>
        <p:txBody>
          <a:bodyPr/>
          <a:lstStyle/>
          <a:p>
            <a:pPr algn="ctr"/>
            <a:r>
              <a:rPr lang="en-US" dirty="0"/>
              <a:t>Let’s see which model works best for your data!</a:t>
            </a:r>
          </a:p>
        </p:txBody>
      </p:sp>
    </p:spTree>
    <p:extLst>
      <p:ext uri="{BB962C8B-B14F-4D97-AF65-F5344CB8AC3E}">
        <p14:creationId xmlns:p14="http://schemas.microsoft.com/office/powerpoint/2010/main" val="1456949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462" y="129718"/>
            <a:ext cx="9006512" cy="9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 found that an </a:t>
            </a:r>
            <a:r>
              <a:rPr lang="en-US" sz="3200" b="1" dirty="0">
                <a:solidFill>
                  <a:srgbClr val="FF0000"/>
                </a:solidFill>
              </a:rPr>
              <a:t>SI model </a:t>
            </a:r>
            <a:r>
              <a:rPr lang="en-US" sz="3200" dirty="0"/>
              <a:t>offered the best fit to </a:t>
            </a:r>
            <a:r>
              <a:rPr lang="en-US" sz="3200" b="1" i="1" dirty="0">
                <a:solidFill>
                  <a:srgbClr val="FF0000"/>
                </a:solidFill>
              </a:rPr>
              <a:t>B. </a:t>
            </a:r>
            <a:r>
              <a:rPr lang="en-US" sz="3200" b="1" i="1" dirty="0" err="1">
                <a:solidFill>
                  <a:srgbClr val="FF0000"/>
                </a:solidFill>
              </a:rPr>
              <a:t>phoceensis</a:t>
            </a:r>
            <a:r>
              <a:rPr lang="en-US" sz="3200" i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data while the </a:t>
            </a:r>
            <a:r>
              <a:rPr lang="en-US" sz="3200" b="1" dirty="0">
                <a:solidFill>
                  <a:srgbClr val="FF0000"/>
                </a:solidFill>
              </a:rPr>
              <a:t>SIS model </a:t>
            </a:r>
            <a:r>
              <a:rPr lang="en-US" sz="3200" dirty="0"/>
              <a:t>offered the best fit to the </a:t>
            </a:r>
            <a:r>
              <a:rPr lang="en-US" sz="3200" b="1" i="1" dirty="0">
                <a:solidFill>
                  <a:srgbClr val="FF0000"/>
                </a:solidFill>
              </a:rPr>
              <a:t>B. </a:t>
            </a:r>
            <a:r>
              <a:rPr lang="en-US" sz="3200" b="1" i="1" dirty="0" err="1">
                <a:solidFill>
                  <a:srgbClr val="FF0000"/>
                </a:solidFill>
              </a:rPr>
              <a:t>elizabethae</a:t>
            </a:r>
            <a:r>
              <a:rPr lang="en-US" sz="3200" b="1" i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data.</a:t>
            </a:r>
          </a:p>
        </p:txBody>
      </p:sp>
      <p:pic>
        <p:nvPicPr>
          <p:cNvPr id="11" name="Content Placeholder 10" descr="Fig2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1622585" y="3758126"/>
            <a:ext cx="4248125" cy="2336305"/>
          </a:xfrm>
        </p:spPr>
      </p:pic>
      <p:pic>
        <p:nvPicPr>
          <p:cNvPr id="12" name="Picture 11" descr="Fig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49" y="3762657"/>
            <a:ext cx="3229125" cy="2313369"/>
          </a:xfrm>
          <a:prstGeom prst="rect">
            <a:avLst/>
          </a:prstGeom>
        </p:spPr>
      </p:pic>
      <p:pic>
        <p:nvPicPr>
          <p:cNvPr id="14" name="Picture 13" descr="Fig2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83" y="1266867"/>
            <a:ext cx="3467610" cy="2311740"/>
          </a:xfrm>
          <a:prstGeom prst="rect">
            <a:avLst/>
          </a:prstGeom>
        </p:spPr>
      </p:pic>
      <p:pic>
        <p:nvPicPr>
          <p:cNvPr id="15" name="Picture 14" descr="Fig2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49" y="1303677"/>
            <a:ext cx="3266321" cy="231174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235" y="2207711"/>
            <a:ext cx="490443" cy="534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59486" y="2223915"/>
            <a:ext cx="479019" cy="5224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0179" y="2485163"/>
            <a:ext cx="3278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3399" y="1962295"/>
            <a:ext cx="701611" cy="55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462" y="4445540"/>
            <a:ext cx="490443" cy="534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14713" y="4461744"/>
            <a:ext cx="479019" cy="5224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05406" y="4722992"/>
            <a:ext cx="3278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48626" y="4200124"/>
            <a:ext cx="701611" cy="55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</a:p>
        </p:txBody>
      </p:sp>
      <p:sp>
        <p:nvSpPr>
          <p:cNvPr id="26" name="U-Turn Arrow 25"/>
          <p:cNvSpPr/>
          <p:nvPr/>
        </p:nvSpPr>
        <p:spPr>
          <a:xfrm rot="10800000">
            <a:off x="161302" y="5078319"/>
            <a:ext cx="1175143" cy="244947"/>
          </a:xfrm>
          <a:prstGeom prst="uturnArrow">
            <a:avLst>
              <a:gd name="adj1" fmla="val 4388"/>
              <a:gd name="adj2" fmla="val 25000"/>
              <a:gd name="adj3" fmla="val 22806"/>
              <a:gd name="adj4" fmla="val 5000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539" y="4956746"/>
            <a:ext cx="660186" cy="394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endParaRPr lang="en-US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095010" y="5851920"/>
            <a:ext cx="7500272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873891" y="5895144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 rot="16200000">
            <a:off x="154211" y="2030593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phoceensis</a:t>
            </a:r>
            <a:r>
              <a:rPr lang="en-US" sz="1600" i="1" dirty="0"/>
              <a:t> </a:t>
            </a:r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 rot="16200000">
            <a:off x="4488286" y="2202612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 rot="16200000">
            <a:off x="4488287" y="4584106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933851" y="5899580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 rot="16200000">
            <a:off x="178733" y="4373900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elizabethae</a:t>
            </a:r>
            <a:endParaRPr lang="en-US" sz="1600" i="1" dirty="0"/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825349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78584"/>
            <a:ext cx="907497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age-structured FOI identifies age cohorts most influential in an epidemic. Juveniles showed the highest FOI.</a:t>
            </a:r>
          </a:p>
        </p:txBody>
      </p:sp>
      <p:pic>
        <p:nvPicPr>
          <p:cNvPr id="11" name="Content Placeholder 10" descr="Fig2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1622585" y="3758126"/>
            <a:ext cx="4248125" cy="2336305"/>
          </a:xfrm>
        </p:spPr>
      </p:pic>
      <p:pic>
        <p:nvPicPr>
          <p:cNvPr id="12" name="Picture 11" descr="Fig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49" y="3762657"/>
            <a:ext cx="3229125" cy="2313369"/>
          </a:xfrm>
          <a:prstGeom prst="rect">
            <a:avLst/>
          </a:prstGeom>
        </p:spPr>
      </p:pic>
      <p:pic>
        <p:nvPicPr>
          <p:cNvPr id="14" name="Picture 13" descr="Fig2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83" y="1266867"/>
            <a:ext cx="3467610" cy="2311740"/>
          </a:xfrm>
          <a:prstGeom prst="rect">
            <a:avLst/>
          </a:prstGeom>
        </p:spPr>
      </p:pic>
      <p:pic>
        <p:nvPicPr>
          <p:cNvPr id="15" name="Picture 14" descr="Fig2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49" y="1303677"/>
            <a:ext cx="3266321" cy="231174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235" y="2207711"/>
            <a:ext cx="490443" cy="534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59486" y="2223915"/>
            <a:ext cx="479019" cy="5224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0179" y="2485163"/>
            <a:ext cx="3278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3399" y="1962295"/>
            <a:ext cx="701611" cy="55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462" y="4445540"/>
            <a:ext cx="490443" cy="534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14713" y="4461744"/>
            <a:ext cx="479019" cy="5224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05406" y="4722992"/>
            <a:ext cx="3278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48626" y="4200124"/>
            <a:ext cx="701611" cy="55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</a:p>
        </p:txBody>
      </p:sp>
      <p:sp>
        <p:nvSpPr>
          <p:cNvPr id="26" name="U-Turn Arrow 25"/>
          <p:cNvSpPr/>
          <p:nvPr/>
        </p:nvSpPr>
        <p:spPr>
          <a:xfrm rot="10800000">
            <a:off x="161302" y="5078319"/>
            <a:ext cx="1175143" cy="244947"/>
          </a:xfrm>
          <a:prstGeom prst="uturnArrow">
            <a:avLst>
              <a:gd name="adj1" fmla="val 4388"/>
              <a:gd name="adj2" fmla="val 25000"/>
              <a:gd name="adj3" fmla="val 22806"/>
              <a:gd name="adj4" fmla="val 5000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539" y="4956746"/>
            <a:ext cx="660186" cy="394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endParaRPr lang="en-US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095010" y="5851920"/>
            <a:ext cx="7500272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873891" y="5895144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 rot="16200000">
            <a:off x="154211" y="2030593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phoceensis</a:t>
            </a:r>
            <a:r>
              <a:rPr lang="en-US" sz="1600" i="1" dirty="0"/>
              <a:t> </a:t>
            </a:r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 rot="16200000">
            <a:off x="4488286" y="2202612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 rot="16200000">
            <a:off x="4488287" y="4584106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933851" y="5899580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 rot="16200000">
            <a:off x="178733" y="4373900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elizabethae</a:t>
            </a:r>
            <a:endParaRPr lang="en-US" sz="1600" i="1" dirty="0"/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59494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D05FEA-975D-5E4E-995A-0A1102AE3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84" y="0"/>
            <a:ext cx="5269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5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0E2D-83B4-E244-93CA-26674D5F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35" y="365126"/>
            <a:ext cx="6783186" cy="1325563"/>
          </a:xfrm>
        </p:spPr>
        <p:txBody>
          <a:bodyPr/>
          <a:lstStyle/>
          <a:p>
            <a:pPr algn="ctr"/>
            <a:r>
              <a:rPr lang="en-US" dirty="0"/>
              <a:t>There are many statistical methods used to ‘fit’ models to data.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A46A-1B80-CD45-85BB-0B5DA15B1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0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0E2D-83B4-E244-93CA-26674D5F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35" y="365126"/>
            <a:ext cx="6783186" cy="1325563"/>
          </a:xfrm>
        </p:spPr>
        <p:txBody>
          <a:bodyPr/>
          <a:lstStyle/>
          <a:p>
            <a:pPr algn="ctr"/>
            <a:r>
              <a:rPr lang="en-US" dirty="0"/>
              <a:t>There are many statistical methods used to ‘fit’ models to data.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C5CEEF-0B5C-BB40-A3BD-A54E11309EB8}"/>
              </a:ext>
            </a:extLst>
          </p:cNvPr>
          <p:cNvSpPr txBox="1">
            <a:spLocks/>
          </p:cNvSpPr>
          <p:nvPr/>
        </p:nvSpPr>
        <p:spPr>
          <a:xfrm>
            <a:off x="846513" y="1690689"/>
            <a:ext cx="761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method best suited for your work will depend on your model and your data.</a:t>
            </a:r>
          </a:p>
        </p:txBody>
      </p:sp>
    </p:spTree>
    <p:extLst>
      <p:ext uri="{BB962C8B-B14F-4D97-AF65-F5344CB8AC3E}">
        <p14:creationId xmlns:p14="http://schemas.microsoft.com/office/powerpoint/2010/main" val="218565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0E2D-83B4-E244-93CA-26674D5F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35" y="365126"/>
            <a:ext cx="6783186" cy="1325563"/>
          </a:xfrm>
        </p:spPr>
        <p:txBody>
          <a:bodyPr/>
          <a:lstStyle/>
          <a:p>
            <a:pPr algn="ctr"/>
            <a:r>
              <a:rPr lang="en-US" dirty="0"/>
              <a:t>There are many statistical methods used to ‘fit’ models to data.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C5CEEF-0B5C-BB40-A3BD-A54E11309EB8}"/>
              </a:ext>
            </a:extLst>
          </p:cNvPr>
          <p:cNvSpPr txBox="1">
            <a:spLocks/>
          </p:cNvSpPr>
          <p:nvPr/>
        </p:nvSpPr>
        <p:spPr>
          <a:xfrm>
            <a:off x="846513" y="1690689"/>
            <a:ext cx="761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method best suited for your work will depend on your model and your data.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3ED753-C7B6-F347-9109-D35B85AB0279}"/>
              </a:ext>
            </a:extLst>
          </p:cNvPr>
          <p:cNvSpPr txBox="1">
            <a:spLocks/>
          </p:cNvSpPr>
          <p:nvPr/>
        </p:nvSpPr>
        <p:spPr>
          <a:xfrm>
            <a:off x="846513" y="3178967"/>
            <a:ext cx="761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are some measures of model fit used in E2M2 so far?</a:t>
            </a:r>
          </a:p>
        </p:txBody>
      </p:sp>
    </p:spTree>
    <p:extLst>
      <p:ext uri="{BB962C8B-B14F-4D97-AF65-F5344CB8AC3E}">
        <p14:creationId xmlns:p14="http://schemas.microsoft.com/office/powerpoint/2010/main" val="399490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0E2D-83B4-E244-93CA-26674D5F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35" y="365126"/>
            <a:ext cx="6783186" cy="1325563"/>
          </a:xfrm>
        </p:spPr>
        <p:txBody>
          <a:bodyPr/>
          <a:lstStyle/>
          <a:p>
            <a:pPr algn="ctr"/>
            <a:r>
              <a:rPr lang="en-US" dirty="0"/>
              <a:t>There are many statistical methods used to ‘fit’ models to data.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C5CEEF-0B5C-BB40-A3BD-A54E11309EB8}"/>
              </a:ext>
            </a:extLst>
          </p:cNvPr>
          <p:cNvSpPr txBox="1">
            <a:spLocks/>
          </p:cNvSpPr>
          <p:nvPr/>
        </p:nvSpPr>
        <p:spPr>
          <a:xfrm>
            <a:off x="846513" y="1690689"/>
            <a:ext cx="761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method best suited for your work will depend on your model and your data.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3ED753-C7B6-F347-9109-D35B85AB0279}"/>
              </a:ext>
            </a:extLst>
          </p:cNvPr>
          <p:cNvSpPr txBox="1">
            <a:spLocks/>
          </p:cNvSpPr>
          <p:nvPr/>
        </p:nvSpPr>
        <p:spPr>
          <a:xfrm>
            <a:off x="846513" y="3178967"/>
            <a:ext cx="761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are some measures of model fit used in E2M2 so far?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B53FFD-5FF5-E942-B2A6-EFC9164A0338}"/>
              </a:ext>
            </a:extLst>
          </p:cNvPr>
          <p:cNvSpPr txBox="1">
            <a:spLocks/>
          </p:cNvSpPr>
          <p:nvPr/>
        </p:nvSpPr>
        <p:spPr>
          <a:xfrm>
            <a:off x="2051166" y="4667245"/>
            <a:ext cx="4895154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/>
              <a:t>Least squares</a:t>
            </a:r>
          </a:p>
          <a:p>
            <a:pPr algn="ctr"/>
            <a:endParaRPr lang="en-US" sz="1600" dirty="0"/>
          </a:p>
          <a:p>
            <a:pPr algn="ctr"/>
            <a:r>
              <a:rPr lang="en-US" sz="2600" dirty="0"/>
              <a:t>Log likelihood</a:t>
            </a:r>
          </a:p>
          <a:p>
            <a:pPr algn="ctr"/>
            <a:endParaRPr lang="en-US" sz="1600" dirty="0"/>
          </a:p>
          <a:p>
            <a:pPr algn="ctr"/>
            <a:r>
              <a:rPr lang="en-US" sz="2600" dirty="0"/>
              <a:t>AIC </a:t>
            </a:r>
          </a:p>
          <a:p>
            <a:pPr algn="ctr"/>
            <a:r>
              <a:rPr lang="en-US" sz="1900" i="1" dirty="0"/>
              <a:t>(uses least squares or log-likelihood but penalizes by number of fitted parameters)</a:t>
            </a:r>
          </a:p>
          <a:p>
            <a:pPr algn="ctr"/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9194F-FFDF-AB48-9637-2A5C2A68F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20" y="3914535"/>
            <a:ext cx="2114323" cy="28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1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0E2D-83B4-E244-93CA-26674D5F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35" y="365126"/>
            <a:ext cx="6783186" cy="1325563"/>
          </a:xfrm>
        </p:spPr>
        <p:txBody>
          <a:bodyPr/>
          <a:lstStyle/>
          <a:p>
            <a:pPr algn="ctr"/>
            <a:r>
              <a:rPr lang="en-US" dirty="0"/>
              <a:t>There are many statistical methods used to ‘fit’ models to data.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C5CEEF-0B5C-BB40-A3BD-A54E11309EB8}"/>
              </a:ext>
            </a:extLst>
          </p:cNvPr>
          <p:cNvSpPr txBox="1">
            <a:spLocks/>
          </p:cNvSpPr>
          <p:nvPr/>
        </p:nvSpPr>
        <p:spPr>
          <a:xfrm>
            <a:off x="846513" y="1440655"/>
            <a:ext cx="761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method best suited for your work will depend on your model and your data.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3ED753-C7B6-F347-9109-D35B85AB0279}"/>
              </a:ext>
            </a:extLst>
          </p:cNvPr>
          <p:cNvSpPr txBox="1">
            <a:spLocks/>
          </p:cNvSpPr>
          <p:nvPr/>
        </p:nvSpPr>
        <p:spPr>
          <a:xfrm>
            <a:off x="846513" y="2603504"/>
            <a:ext cx="761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are some measures of model fit used in E2M2 so far?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F025B8-1ABF-4F4E-ACF5-7A9A031E89A6}"/>
              </a:ext>
            </a:extLst>
          </p:cNvPr>
          <p:cNvSpPr txBox="1">
            <a:spLocks/>
          </p:cNvSpPr>
          <p:nvPr/>
        </p:nvSpPr>
        <p:spPr>
          <a:xfrm>
            <a:off x="763383" y="5728737"/>
            <a:ext cx="7881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dirty="0">
                <a:solidFill>
                  <a:srgbClr val="FF0000"/>
                </a:solidFill>
              </a:rPr>
              <a:t>The R function ‘</a:t>
            </a:r>
            <a:r>
              <a:rPr lang="en-US" sz="2500" dirty="0" err="1">
                <a:solidFill>
                  <a:srgbClr val="FF0000"/>
                </a:solidFill>
              </a:rPr>
              <a:t>optim</a:t>
            </a:r>
            <a:r>
              <a:rPr lang="en-US" sz="2500" dirty="0">
                <a:solidFill>
                  <a:srgbClr val="FF0000"/>
                </a:solidFill>
              </a:rPr>
              <a:t>’ can be used to minimize these measures of model difference from the data.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1758B6-40AD-4048-9615-2D9CE505935E}"/>
              </a:ext>
            </a:extLst>
          </p:cNvPr>
          <p:cNvSpPr txBox="1">
            <a:spLocks/>
          </p:cNvSpPr>
          <p:nvPr/>
        </p:nvSpPr>
        <p:spPr>
          <a:xfrm>
            <a:off x="2256731" y="4097743"/>
            <a:ext cx="4895154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/>
              <a:t>Least squares</a:t>
            </a:r>
          </a:p>
          <a:p>
            <a:pPr algn="ctr"/>
            <a:endParaRPr lang="en-US" sz="1600" dirty="0"/>
          </a:p>
          <a:p>
            <a:pPr algn="ctr"/>
            <a:r>
              <a:rPr lang="en-US" sz="2600" dirty="0"/>
              <a:t>Log likelihood</a:t>
            </a:r>
          </a:p>
          <a:p>
            <a:pPr algn="ctr"/>
            <a:endParaRPr lang="en-US" sz="1600" dirty="0"/>
          </a:p>
          <a:p>
            <a:pPr algn="ctr"/>
            <a:r>
              <a:rPr lang="en-US" sz="2600" dirty="0"/>
              <a:t>AIC </a:t>
            </a:r>
          </a:p>
          <a:p>
            <a:pPr algn="ctr"/>
            <a:r>
              <a:rPr lang="en-US" sz="1900" i="1" dirty="0"/>
              <a:t>(uses least squares or log-likelihood but penalizes by number of fitted parameters)</a:t>
            </a:r>
          </a:p>
          <a:p>
            <a:pPr algn="ctr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6935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E4B3-1E35-064F-899D-2DC0881C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341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An example of model selection:</a:t>
            </a:r>
            <a:br>
              <a:rPr lang="en-US" sz="3100" dirty="0"/>
            </a:br>
            <a:r>
              <a:rPr lang="en-US" sz="3100" i="1" dirty="0"/>
              <a:t> Bartonella spp. </a:t>
            </a:r>
            <a:r>
              <a:rPr lang="en-US" sz="3100" dirty="0"/>
              <a:t>in Madagascar rats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3C846B-204B-E744-98C9-9C6525427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951"/>
          <a:stretch/>
        </p:blipFill>
        <p:spPr>
          <a:xfrm>
            <a:off x="0" y="1793410"/>
            <a:ext cx="9144000" cy="35683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70FD61-DBFD-7843-B00B-1A21FFFA6FEA}"/>
              </a:ext>
            </a:extLst>
          </p:cNvPr>
          <p:cNvSpPr/>
          <p:nvPr/>
        </p:nvSpPr>
        <p:spPr>
          <a:xfrm>
            <a:off x="299258" y="4821382"/>
            <a:ext cx="1263535" cy="266006"/>
          </a:xfrm>
          <a:prstGeom prst="rect">
            <a:avLst/>
          </a:prstGeom>
          <a:solidFill>
            <a:srgbClr val="FFFF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7500B-B89B-1B4C-A39E-EDF110CD5865}"/>
              </a:ext>
            </a:extLst>
          </p:cNvPr>
          <p:cNvSpPr/>
          <p:nvPr/>
        </p:nvSpPr>
        <p:spPr>
          <a:xfrm>
            <a:off x="3676996" y="4821382"/>
            <a:ext cx="2324793" cy="266006"/>
          </a:xfrm>
          <a:prstGeom prst="rect">
            <a:avLst/>
          </a:prstGeom>
          <a:solidFill>
            <a:srgbClr val="FFFF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7FDCA-7710-9C4A-96ED-63D2CF891848}"/>
              </a:ext>
            </a:extLst>
          </p:cNvPr>
          <p:cNvSpPr/>
          <p:nvPr/>
        </p:nvSpPr>
        <p:spPr>
          <a:xfrm>
            <a:off x="2000596" y="5040282"/>
            <a:ext cx="1873135" cy="266006"/>
          </a:xfrm>
          <a:prstGeom prst="rect">
            <a:avLst/>
          </a:prstGeom>
          <a:solidFill>
            <a:srgbClr val="FFFF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2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7D54-FEFC-EC40-A725-7F1BDC73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Bartonella </a:t>
            </a:r>
            <a:r>
              <a:rPr lang="en-US" dirty="0"/>
              <a:t>spp. 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A8BB8-9C2D-4A4B-B3B9-85CCAEF37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9741"/>
            <a:ext cx="7886700" cy="4351338"/>
          </a:xfrm>
        </p:spPr>
        <p:txBody>
          <a:bodyPr/>
          <a:lstStyle/>
          <a:p>
            <a:r>
              <a:rPr lang="en-US" dirty="0"/>
              <a:t>persistent </a:t>
            </a:r>
            <a:r>
              <a:rPr lang="en-US" dirty="0" err="1"/>
              <a:t>erythrocyctic</a:t>
            </a:r>
            <a:r>
              <a:rPr lang="en-US" dirty="0"/>
              <a:t> bacteria that are sometimes zoonotic</a:t>
            </a:r>
          </a:p>
          <a:p>
            <a:r>
              <a:rPr lang="en-US" dirty="0"/>
              <a:t>vectored by ticks, fleas, sand flies, mosquitoes</a:t>
            </a:r>
          </a:p>
          <a:p>
            <a:r>
              <a:rPr lang="en-US" dirty="0"/>
              <a:t>at least 8 human-infecting species</a:t>
            </a:r>
          </a:p>
          <a:p>
            <a:pPr lvl="1"/>
            <a:r>
              <a:rPr lang="en-US" i="1" dirty="0"/>
              <a:t>Bartonella bacilliformis</a:t>
            </a:r>
            <a:r>
              <a:rPr lang="en-US" dirty="0"/>
              <a:t> = Carrion’s disease</a:t>
            </a:r>
          </a:p>
          <a:p>
            <a:pPr lvl="1"/>
            <a:r>
              <a:rPr lang="en-US" i="1" dirty="0"/>
              <a:t>Bartonella </a:t>
            </a:r>
            <a:r>
              <a:rPr lang="en-US" i="1" dirty="0" err="1"/>
              <a:t>henselae</a:t>
            </a:r>
            <a:r>
              <a:rPr lang="en-US" i="1" dirty="0"/>
              <a:t> </a:t>
            </a:r>
            <a:r>
              <a:rPr lang="en-US" dirty="0"/>
              <a:t>= cat scratch fever</a:t>
            </a:r>
          </a:p>
          <a:p>
            <a:pPr lvl="1"/>
            <a:r>
              <a:rPr lang="en-US" i="1" dirty="0"/>
              <a:t>Bartonella </a:t>
            </a:r>
            <a:r>
              <a:rPr lang="en-US" i="1" dirty="0" err="1"/>
              <a:t>quintana</a:t>
            </a:r>
            <a:r>
              <a:rPr lang="en-US" i="1" dirty="0"/>
              <a:t> </a:t>
            </a:r>
            <a:r>
              <a:rPr lang="en-US" dirty="0"/>
              <a:t>= trench fever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8A3B3-7F60-EC4B-8155-058857D0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3486396"/>
            <a:ext cx="4425229" cy="3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3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5083</TotalTime>
  <Words>811</Words>
  <Application>Microsoft Macintosh PowerPoint</Application>
  <PresentationFormat>On-screen Show (4:3)</PresentationFormat>
  <Paragraphs>130</Paragraphs>
  <Slides>23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Gill Sans</vt:lpstr>
      <vt:lpstr>Helvetica</vt:lpstr>
      <vt:lpstr>Office Theme</vt:lpstr>
      <vt:lpstr>Equation</vt:lpstr>
      <vt:lpstr>Model Fitting and Comparison</vt:lpstr>
      <vt:lpstr>PowerPoint Presentation</vt:lpstr>
      <vt:lpstr>There are many statistical methods used to ‘fit’ models to data.</vt:lpstr>
      <vt:lpstr>There are many statistical methods used to ‘fit’ models to data.</vt:lpstr>
      <vt:lpstr>There are many statistical methods used to ‘fit’ models to data.</vt:lpstr>
      <vt:lpstr>There are many statistical methods used to ‘fit’ models to data.</vt:lpstr>
      <vt:lpstr>There are many statistical methods used to ‘fit’ models to data.</vt:lpstr>
      <vt:lpstr>An example of model selection:  Bartonella spp. in Madagascar rats</vt:lpstr>
      <vt:lpstr>Bartonella spp. </vt:lpstr>
      <vt:lpstr>PowerPoint Presentation</vt:lpstr>
      <vt:lpstr>Statistically, we demonstrated an association between genotypes of Bartonella spp. found in rats and their ectoparasites.</vt:lpstr>
      <vt:lpstr>Statistically, we demonstrated an association between genotypes of Bartonella spp. found in rats and their ectoparasites.</vt:lpstr>
      <vt:lpstr>Then, we asked:  How does the rate of becoming infected vary with age?</vt:lpstr>
      <vt:lpstr>Age-prevalence data allows for powerful inference into the dynamics of pathogen transmission.</vt:lpstr>
      <vt:lpstr>Age-prevalence data allows for powerful inference into the dynamics of pathogen transmission.</vt:lpstr>
      <vt:lpstr>Age-prevalence data allows for powerful inference into the dynamics of pathogen transmission.</vt:lpstr>
      <vt:lpstr>Age-prevalence data allows for powerful inference into the dynamics of pathogen transmission.</vt:lpstr>
      <vt:lpstr>PowerPoint Presentation</vt:lpstr>
      <vt:lpstr>PowerPoint Presentation</vt:lpstr>
      <vt:lpstr>Let’s see which model works best for your data!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Age-based insights into population trends and infection dynamics for Malagasy fruit bats </dc:title>
  <dc:creator>Cara Brook</dc:creator>
  <cp:lastModifiedBy>Cara Brook</cp:lastModifiedBy>
  <cp:revision>106</cp:revision>
  <dcterms:created xsi:type="dcterms:W3CDTF">2019-07-24T17:47:24Z</dcterms:created>
  <dcterms:modified xsi:type="dcterms:W3CDTF">2020-01-11T06:48:08Z</dcterms:modified>
</cp:coreProperties>
</file>